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02"/>
  </p:notesMasterIdLst>
  <p:handoutMasterIdLst>
    <p:handoutMasterId r:id="rId103"/>
  </p:handoutMasterIdLst>
  <p:sldIdLst>
    <p:sldId id="357" r:id="rId2"/>
    <p:sldId id="338" r:id="rId3"/>
    <p:sldId id="334" r:id="rId4"/>
    <p:sldId id="335" r:id="rId5"/>
    <p:sldId id="257" r:id="rId6"/>
    <p:sldId id="344" r:id="rId7"/>
    <p:sldId id="337" r:id="rId8"/>
    <p:sldId id="345" r:id="rId9"/>
    <p:sldId id="347" r:id="rId10"/>
    <p:sldId id="258" r:id="rId11"/>
    <p:sldId id="259" r:id="rId12"/>
    <p:sldId id="260" r:id="rId13"/>
    <p:sldId id="262" r:id="rId14"/>
    <p:sldId id="350" r:id="rId15"/>
    <p:sldId id="292" r:id="rId16"/>
    <p:sldId id="319" r:id="rId17"/>
    <p:sldId id="351" r:id="rId18"/>
    <p:sldId id="412" r:id="rId19"/>
    <p:sldId id="291" r:id="rId20"/>
    <p:sldId id="411" r:id="rId21"/>
    <p:sldId id="294" r:id="rId22"/>
    <p:sldId id="265" r:id="rId23"/>
    <p:sldId id="413" r:id="rId24"/>
    <p:sldId id="297" r:id="rId25"/>
    <p:sldId id="293" r:id="rId26"/>
    <p:sldId id="414" r:id="rId27"/>
    <p:sldId id="415" r:id="rId28"/>
    <p:sldId id="267" r:id="rId29"/>
    <p:sldId id="321" r:id="rId30"/>
    <p:sldId id="269" r:id="rId31"/>
    <p:sldId id="332" r:id="rId32"/>
    <p:sldId id="272" r:id="rId33"/>
    <p:sldId id="419" r:id="rId34"/>
    <p:sldId id="420" r:id="rId35"/>
    <p:sldId id="298" r:id="rId36"/>
    <p:sldId id="418" r:id="rId37"/>
    <p:sldId id="320" r:id="rId38"/>
    <p:sldId id="303" r:id="rId39"/>
    <p:sldId id="305" r:id="rId40"/>
    <p:sldId id="381" r:id="rId41"/>
    <p:sldId id="382" r:id="rId42"/>
    <p:sldId id="385" r:id="rId43"/>
    <p:sldId id="275" r:id="rId44"/>
    <p:sldId id="306" r:id="rId45"/>
    <p:sldId id="386" r:id="rId46"/>
    <p:sldId id="387" r:id="rId47"/>
    <p:sldId id="307" r:id="rId48"/>
    <p:sldId id="308" r:id="rId49"/>
    <p:sldId id="383" r:id="rId50"/>
    <p:sldId id="384" r:id="rId51"/>
    <p:sldId id="388" r:id="rId52"/>
    <p:sldId id="389" r:id="rId53"/>
    <p:sldId id="309" r:id="rId54"/>
    <p:sldId id="391" r:id="rId55"/>
    <p:sldId id="390" r:id="rId56"/>
    <p:sldId id="392" r:id="rId57"/>
    <p:sldId id="393" r:id="rId58"/>
    <p:sldId id="310" r:id="rId59"/>
    <p:sldId id="394" r:id="rId60"/>
    <p:sldId id="395" r:id="rId61"/>
    <p:sldId id="311" r:id="rId62"/>
    <p:sldId id="396" r:id="rId63"/>
    <p:sldId id="397" r:id="rId64"/>
    <p:sldId id="313" r:id="rId65"/>
    <p:sldId id="398" r:id="rId66"/>
    <p:sldId id="314" r:id="rId67"/>
    <p:sldId id="399" r:id="rId68"/>
    <p:sldId id="400" r:id="rId69"/>
    <p:sldId id="401" r:id="rId70"/>
    <p:sldId id="402" r:id="rId71"/>
    <p:sldId id="403" r:id="rId72"/>
    <p:sldId id="404" r:id="rId73"/>
    <p:sldId id="316" r:id="rId74"/>
    <p:sldId id="406" r:id="rId75"/>
    <p:sldId id="405" r:id="rId76"/>
    <p:sldId id="31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8" r:id="rId87"/>
    <p:sldId id="369" r:id="rId88"/>
    <p:sldId id="370" r:id="rId89"/>
    <p:sldId id="356" r:id="rId90"/>
    <p:sldId id="367" r:id="rId91"/>
    <p:sldId id="371" r:id="rId92"/>
    <p:sldId id="372" r:id="rId93"/>
    <p:sldId id="376" r:id="rId94"/>
    <p:sldId id="377" r:id="rId95"/>
    <p:sldId id="409" r:id="rId96"/>
    <p:sldId id="410" r:id="rId97"/>
    <p:sldId id="378" r:id="rId98"/>
    <p:sldId id="379" r:id="rId99"/>
    <p:sldId id="380" r:id="rId100"/>
    <p:sldId id="290" r:id="rId101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CE"/>
    <a:srgbClr val="FFFFEB"/>
    <a:srgbClr val="FF7C80"/>
    <a:srgbClr val="FF99FF"/>
    <a:srgbClr val="CCFF33"/>
    <a:srgbClr val="FFFFAB"/>
    <a:srgbClr val="FFEBFF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6" d="100"/>
          <a:sy n="76" d="100"/>
        </p:scale>
        <p:origin x="2358" y="96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355264"/>
        <c:axId val="99431168"/>
      </c:barChart>
      <c:catAx>
        <c:axId val="99355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431168"/>
        <c:crosses val="autoZero"/>
        <c:auto val="1"/>
        <c:lblAlgn val="ctr"/>
        <c:lblOffset val="100"/>
        <c:noMultiLvlLbl val="0"/>
      </c:catAx>
      <c:valAx>
        <c:axId val="9943116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993552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Информация о выполнении о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сновных характеристик бюджета Талдомского</a:t>
            </a:r>
            <a:r>
              <a:rPr lang="ru-RU" sz="1900" b="1" baseline="0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 </a:t>
            </a:r>
            <a:r>
              <a:rPr lang="ru-RU" sz="1900" b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сравнении </a:t>
            </a:r>
            <a:r>
              <a:rPr lang="ru-RU" sz="1900" b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предыдущими годами</a:t>
            </a:r>
          </a:p>
        </c:rich>
      </c:tx>
      <c:layout>
        <c:manualLayout>
          <c:xMode val="edge"/>
          <c:yMode val="edge"/>
          <c:x val="0.14999998485766355"/>
          <c:y val="2.65051107741967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>
          <a:gsLst>
            <a:gs pos="27007">
              <a:schemeClr val="tx1"/>
            </a:gs>
            <a:gs pos="43077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7">
              <a:schemeClr val="tx1"/>
            </a:gs>
            <a:gs pos="43077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7861976157827419E-3"/>
                  <c:y val="0.341497473113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3971101.9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0"/>
                  <c:y val="0.40269353863672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3996976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9.1884707057873303E-3"/>
                  <c:y val="-4.3215573884376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7.9876834254306583E-3"/>
                  <c:y val="0.16353291349829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1.6271853798520714E-2"/>
                  <c:y val="0.226172379259703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-12</a:t>
                    </a:r>
                    <a:r>
                      <a:rPr lang="en-US" baseline="0" dirty="0" smtClean="0"/>
                      <a:t> 429,487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33978141128796"/>
                      <c:h val="4.54282440154484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3AB-4297-BAF6-ED8BCE606D1C}"/>
                </c:ext>
              </c:extLst>
            </c:dLbl>
            <c:dLbl>
              <c:idx val="3"/>
              <c:layout>
                <c:manualLayout>
                  <c:x val="1.2573388595458356E-2"/>
                  <c:y val="0.24680429891915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05772521121288"/>
                      <c:h val="0.146396940355669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63AB-4297-BAF6-ED8BCE606D1C}"/>
                </c:ext>
              </c:extLst>
            </c:dLbl>
            <c:dLbl>
              <c:idx val="4"/>
              <c:layout>
                <c:manualLayout>
                  <c:x val="1.9937460131490087E-2"/>
                  <c:y val="0.22520760991832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32463655111683"/>
                      <c:h val="0.141380447065798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63AB-4297-BAF6-ED8BCE606D1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-25874.100000000093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520640"/>
        <c:axId val="135754880"/>
        <c:axId val="0"/>
      </c:bar3DChart>
      <c:catAx>
        <c:axId val="11952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754880"/>
        <c:crosses val="autoZero"/>
        <c:auto val="1"/>
        <c:lblAlgn val="ctr"/>
        <c:lblOffset val="100"/>
        <c:noMultiLvlLbl val="0"/>
      </c:catAx>
      <c:valAx>
        <c:axId val="13575488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952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4511744"/>
        <c:axId val="164513280"/>
        <c:axId val="0"/>
      </c:bar3DChart>
      <c:catAx>
        <c:axId val="164511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513280"/>
        <c:crosses val="autoZero"/>
        <c:auto val="1"/>
        <c:lblAlgn val="ctr"/>
        <c:lblOffset val="100"/>
        <c:noMultiLvlLbl val="0"/>
      </c:catAx>
      <c:valAx>
        <c:axId val="164513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511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298148148148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9.4016007936147637E-17"/>
                  <c:y val="0.34814814814814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3971101.9</c:v>
                </c:pt>
                <c:pt idx="1">
                  <c:v>1817327</c:v>
                </c:pt>
                <c:pt idx="2">
                  <c:v>118106</c:v>
                </c:pt>
                <c:pt idx="3">
                  <c:v>2035668.9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449168124817731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161E-3"/>
                  <c:y val="0.18888903470399532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5BE16FF-CE37-4309-88DC-0ED3A3F4E1A2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58240"/>
        <c:axId val="169186816"/>
      </c:barChart>
      <c:catAx>
        <c:axId val="1660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186816"/>
        <c:crosses val="autoZero"/>
        <c:auto val="1"/>
        <c:lblAlgn val="ctr"/>
        <c:lblOffset val="100"/>
        <c:noMultiLvlLbl val="0"/>
      </c:catAx>
      <c:valAx>
        <c:axId val="16918681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605824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7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(36,61%)</c:v>
                </c:pt>
                <c:pt idx="1">
                  <c:v>Упрощенная система налогообложения 120 700 тыс.руб. (3,04%)</c:v>
                </c:pt>
                <c:pt idx="2">
                  <c:v>Патентная система налогообложения 9 000 тыс. руб. (0,23%)</c:v>
                </c:pt>
                <c:pt idx="3">
                  <c:v>Земельный налог 106 500 тыс.руб. (2,68%)</c:v>
                </c:pt>
                <c:pt idx="4">
                  <c:v>Налог на имущество физических лиц  50 000,00 тыс.руб. (1,26%)
</c:v>
                </c:pt>
                <c:pt idx="5">
                  <c:v>Акцизы по подакцизным товарам(продукции) 64 527 тыс.руб. (1,62%)</c:v>
                </c:pt>
                <c:pt idx="6">
                  <c:v>Государственная пошлина 12 600 тыс.руб. (0,32%)</c:v>
                </c:pt>
                <c:pt idx="7">
                  <c:v>Доходы от использования имущества 55 430,00 тыс.руб. 1,40%)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руб.(0,23%)</c:v>
                </c:pt>
                <c:pt idx="10">
                  <c:v>Доходы от  реализации имущества 43 200 тыс.руб. (1,09%)</c:v>
                </c:pt>
                <c:pt idx="11">
                  <c:v>Денежные взыскания (штрафы) 10 200 тыс.руб. (0,26%)</c:v>
                </c:pt>
                <c:pt idx="12">
                  <c:v>
Безвозмездные поступления 2 035 668,90 тыс.руб. (51,26%)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>
                  <c:v>2035668.9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(36,61%)</c:v>
                </c:pt>
                <c:pt idx="1">
                  <c:v>Упрощенная система налогообложения 120 700 тыс.руб. (3,04%)</c:v>
                </c:pt>
                <c:pt idx="2">
                  <c:v>Патентная система налогообложения 9 000 тыс. руб. (0,23%)</c:v>
                </c:pt>
                <c:pt idx="3">
                  <c:v>Земельный налог 106 500 тыс.руб. (2,68%)</c:v>
                </c:pt>
                <c:pt idx="4">
                  <c:v>Налог на имущество физических лиц  50 000,00 тыс.руб. (1,26%)
</c:v>
                </c:pt>
                <c:pt idx="5">
                  <c:v>Акцизы по подакцизным товарам(продукции) 64 527 тыс.руб. (1,62%)</c:v>
                </c:pt>
                <c:pt idx="6">
                  <c:v>Государственная пошлина 12 600 тыс.руб. (0,32%)</c:v>
                </c:pt>
                <c:pt idx="7">
                  <c:v>Доходы от использования имущества 55 430,00 тыс.руб. 1,40%)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руб.(0,23%)</c:v>
                </c:pt>
                <c:pt idx="10">
                  <c:v>Доходы от  реализации имущества 43 200 тыс.руб. (1,09%)</c:v>
                </c:pt>
                <c:pt idx="11">
                  <c:v>Денежные взыскания (штрафы) 10 200 тыс.руб. (0,26%)</c:v>
                </c:pt>
                <c:pt idx="12">
                  <c:v>
Безвозмездные поступления 2 035 668,90 тыс.руб. (51,26%)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36.614522533405655</c:v>
                </c:pt>
                <c:pt idx="1">
                  <c:v>3.0394586449670307</c:v>
                </c:pt>
                <c:pt idx="2">
                  <c:v>0.22663734718064021</c:v>
                </c:pt>
                <c:pt idx="3">
                  <c:v>2.6818752749709089</c:v>
                </c:pt>
                <c:pt idx="4">
                  <c:v>1.2590963732257789</c:v>
                </c:pt>
                <c:pt idx="5">
                  <c:v>1.6249142335027968</c:v>
                </c:pt>
                <c:pt idx="6">
                  <c:v>0.31729228605289633</c:v>
                </c:pt>
                <c:pt idx="7">
                  <c:v>1.3958342393580985</c:v>
                </c:pt>
                <c:pt idx="8">
                  <c:v>4.4320192337547418E-3</c:v>
                </c:pt>
                <c:pt idx="9">
                  <c:v>0.22915553992709178</c:v>
                </c:pt>
                <c:pt idx="10">
                  <c:v>1.0878592664670732</c:v>
                </c:pt>
                <c:pt idx="11">
                  <c:v>0.25685566013805888</c:v>
                </c:pt>
                <c:pt idx="12">
                  <c:v>51.262066581570224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05067635776292"/>
          <c:y val="3.7965092200716115E-3"/>
          <c:w val="0.35694932364223703"/>
          <c:h val="0.9962034770406174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35836866545525"/>
          <c:y val="3.7965092200716115E-3"/>
          <c:w val="0.364641631334544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1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7.0096540107080748E-3"/>
                  <c:y val="-4.474607943341489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2.8846076602099417E-2"/>
                  <c:y val="3.414015961016301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370 337,61 тыс. руб. (9,27%)
</c:v>
                </c:pt>
                <c:pt idx="1">
                  <c:v>Национальная оборона 3 541,60 тыс.руб. (0,09%)</c:v>
                </c:pt>
                <c:pt idx="2">
                  <c:v>Национальная безопасность и правоохранительная деятельность 33 514,60 тыс. руб. (0,84%)</c:v>
                </c:pt>
                <c:pt idx="3">
                  <c:v>Национальная экономика 546 981,73 тыс. руб. (13,68%)
</c:v>
                </c:pt>
                <c:pt idx="4">
                  <c:v>Жилищно-коммунальное хозяйство 957 197,41 тыс. руб. (23,95%)
</c:v>
                </c:pt>
                <c:pt idx="5">
                  <c:v>Охрана окружающей среды 15 536,64 тыс. руб. (0,39%)
</c:v>
                </c:pt>
                <c:pt idx="6">
                  <c:v>Образование 1581 432,87 тыс. руб. (39,56%)
</c:v>
                </c:pt>
                <c:pt idx="7">
                  <c:v>Культура и кинематография 309 543,24 тыс. руб. (7,74%)
</c:v>
                </c:pt>
                <c:pt idx="8">
                  <c:v>
Социальная политика 60 100,90 тыс. руб. (1,50%)
</c:v>
                </c:pt>
                <c:pt idx="9">
                  <c:v>Физическая культура и спорт 108 290,00 тыс. руб. (2,71%)
</c:v>
                </c:pt>
                <c:pt idx="10">
                  <c:v>Средства массовой информации 10 200,0 тыс. руб. (0,26%)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370337.61</c:v>
                </c:pt>
                <c:pt idx="1">
                  <c:v>3541.6</c:v>
                </c:pt>
                <c:pt idx="2">
                  <c:v>33514</c:v>
                </c:pt>
                <c:pt idx="3">
                  <c:v>546981.73</c:v>
                </c:pt>
                <c:pt idx="4">
                  <c:v>957197.41</c:v>
                </c:pt>
                <c:pt idx="5">
                  <c:v>15536.64</c:v>
                </c:pt>
                <c:pt idx="6">
                  <c:v>1581432.87</c:v>
                </c:pt>
                <c:pt idx="7">
                  <c:v>309543.24</c:v>
                </c:pt>
                <c:pt idx="8">
                  <c:v>60100.9</c:v>
                </c:pt>
                <c:pt idx="9">
                  <c:v>108290</c:v>
                </c:pt>
                <c:pt idx="10">
                  <c:v>10200</c:v>
                </c:pt>
                <c:pt idx="1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370 337,61 тыс. руб. (9,27%)
</c:v>
                </c:pt>
                <c:pt idx="1">
                  <c:v>Национальная оборона 3 541,60 тыс.руб. (0,09%)</c:v>
                </c:pt>
                <c:pt idx="2">
                  <c:v>Национальная безопасность и правоохранительная деятельность 33 514,60 тыс. руб. (0,84%)</c:v>
                </c:pt>
                <c:pt idx="3">
                  <c:v>Национальная экономика 546 981,73 тыс. руб. (13,68%)
</c:v>
                </c:pt>
                <c:pt idx="4">
                  <c:v>Жилищно-коммунальное хозяйство 957 197,41 тыс. руб. (23,95%)
</c:v>
                </c:pt>
                <c:pt idx="5">
                  <c:v>Охрана окружающей среды 15 536,64 тыс. руб. (0,39%)
</c:v>
                </c:pt>
                <c:pt idx="6">
                  <c:v>Образование 1581 432,87 тыс. руб. (39,56%)
</c:v>
                </c:pt>
                <c:pt idx="7">
                  <c:v>Культура и кинематография 309 543,24 тыс. руб. (7,74%)
</c:v>
                </c:pt>
                <c:pt idx="8">
                  <c:v>
Социальная политика 60 100,90 тыс. руб. (1,50%)
</c:v>
                </c:pt>
                <c:pt idx="9">
                  <c:v>Физическая культура и спорт 108 290,00 тыс. руб. (2,71%)
</c:v>
                </c:pt>
                <c:pt idx="10">
                  <c:v>Средства массовой информации 10 200,0 тыс. руб. (0,26%)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9.2654449263643297</c:v>
                </c:pt>
                <c:pt idx="1">
                  <c:v>8.8606986882082836E-2</c:v>
                </c:pt>
                <c:pt idx="2">
                  <c:v>0.83848389382373056</c:v>
                </c:pt>
                <c:pt idx="3">
                  <c:v>13.684889026103733</c:v>
                </c:pt>
                <c:pt idx="4">
                  <c:v>23.948039968215969</c:v>
                </c:pt>
                <c:pt idx="5">
                  <c:v>0.38870986465768115</c:v>
                </c:pt>
                <c:pt idx="6">
                  <c:v>39.565733444484032</c:v>
                </c:pt>
                <c:pt idx="7">
                  <c:v>7.7444357934598544</c:v>
                </c:pt>
                <c:pt idx="8">
                  <c:v>1.5036592664054023</c:v>
                </c:pt>
                <c:pt idx="9">
                  <c:v>2.7092982294614725</c:v>
                </c:pt>
                <c:pt idx="10">
                  <c:v>0.25519292585194403</c:v>
                </c:pt>
                <c:pt idx="11">
                  <c:v>7.5056742897630603E-3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75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8135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9" cy="498135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5" rIns="91413" bIns="457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13" tIns="45705" rIns="91413" bIns="4570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4"/>
            <a:ext cx="2945659" cy="498134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4"/>
            <a:ext cx="2945659" cy="498134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4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214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52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35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6000">
              <a:schemeClr val="tx1">
                <a:lumMod val="95000"/>
              </a:schemeClr>
            </a:gs>
            <a:gs pos="46000">
              <a:schemeClr val="tx2">
                <a:lumMod val="20000"/>
                <a:lumOff val="80000"/>
              </a:schemeClr>
            </a:gs>
            <a:gs pos="10000">
              <a:schemeClr val="tx1"/>
            </a:gs>
            <a:gs pos="93000">
              <a:srgbClr val="FDFEC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299075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5836" y="2386585"/>
            <a:ext cx="4030825" cy="447814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47000">
                <a:schemeClr val="tx1"/>
              </a:gs>
              <a:gs pos="83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основе проекта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Совета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депутатов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Талдомского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</a:t>
            </a:r>
            <a:endParaRPr lang="ru" sz="2000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  бюджете   Талдомского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 год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период </a:t>
            </a:r>
            <a:endParaRPr lang="ru" sz="2000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2025  и  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</a:t>
            </a:r>
            <a:r>
              <a:rPr lang="ru" sz="2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годов</a:t>
            </a:r>
            <a:r>
              <a:rPr lang="ru" sz="20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» </a:t>
            </a: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72" y="2540916"/>
            <a:ext cx="3157728" cy="43170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258"/>
            <a:ext cx="2962656" cy="4310742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01600" y="0"/>
            <a:ext cx="9690100" cy="24991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bg1"/>
            </a:gs>
            <a:gs pos="5700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35000">
                <a:schemeClr val="bg1"/>
              </a:gs>
              <a:gs pos="69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solidFill>
            <a:srgbClr val="FFFFEB"/>
          </a:soli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2024-2026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25000">
                <a:schemeClr val="bg1"/>
              </a:gs>
              <a:gs pos="57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2024-2026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6"/>
            <a:ext cx="9906000" cy="830997"/>
          </a:xfrm>
          <a:prstGeom prst="rect">
            <a:avLst/>
          </a:prstGeom>
          <a:gradFill>
            <a:gsLst>
              <a:gs pos="9000">
                <a:schemeClr val="bg1"/>
              </a:gs>
              <a:gs pos="3000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905999" cy="6881371"/>
          </a:xfrm>
          <a:prstGeom prst="rect">
            <a:avLst/>
          </a:prstGeom>
          <a:gradFill>
            <a:gsLst>
              <a:gs pos="10000">
                <a:schemeClr val="bg2">
                  <a:lumMod val="20000"/>
                  <a:lumOff val="80000"/>
                </a:schemeClr>
              </a:gs>
              <a:gs pos="48000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подготовлен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Финансовым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</a:t>
            </a:r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Талдомского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  <a:p>
            <a:pPr indent="0"/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141900, Московская область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г.Талдом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К.Маркса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д.12</a:t>
            </a: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онтактный телефон</a:t>
            </a:r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taldom_budget@mail.ru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понедельник-пятница 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8.30-18.00, обед с 12.30 до 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Суббота,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день-Среда</a:t>
            </a:r>
          </a:p>
          <a:p>
            <a:pPr indent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9.00 до 17.00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12.30-14.00)</a:t>
            </a:r>
            <a:endParaRPr lang="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53647"/>
              </p:ext>
            </p:extLst>
          </p:nvPr>
        </p:nvGraphicFramePr>
        <p:xfrm>
          <a:off x="0" y="949682"/>
          <a:ext cx="9906002" cy="5908318"/>
        </p:xfrm>
        <a:graphic>
          <a:graphicData uri="http://schemas.openxmlformats.org/drawingml/2006/table">
            <a:tbl>
              <a:tblPr/>
              <a:tblGrid>
                <a:gridCol w="3620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2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362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76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02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14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65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51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870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869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062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741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89556"/>
              </p:ext>
            </p:extLst>
          </p:nvPr>
        </p:nvGraphicFramePr>
        <p:xfrm>
          <a:off x="0" y="860078"/>
          <a:ext cx="9906000" cy="5997922"/>
        </p:xfrm>
        <a:graphic>
          <a:graphicData uri="http://schemas.openxmlformats.org/drawingml/2006/table">
            <a:tbl>
              <a:tblPr/>
              <a:tblGrid>
                <a:gridCol w="2734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1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1915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9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23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4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5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2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66 101,3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265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76 112,3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04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632311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2024-2026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7232749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200" i="1" dirty="0" smtClean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51,5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 доля расходов на образование составит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39,6% от всех расходов бюджета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культуру и кинематографию -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на физкультуру и спорт –2,7 % социальную политику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5 %.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55 684,0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488 285,0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</a:t>
            </a:r>
            <a:endParaRPr lang="ru-RU" sz="24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плановый период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30300"/>
            <a:ext cx="9906000" cy="5324535"/>
          </a:xfrm>
          <a:prstGeom prst="rect">
            <a:avLst/>
          </a:prstGeom>
          <a:gradFill>
            <a:gsLst>
              <a:gs pos="56236">
                <a:srgbClr val="FFFFEB"/>
              </a:gs>
              <a:gs pos="16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700" dirty="0"/>
              <a:t>В </a:t>
            </a:r>
            <a:r>
              <a:rPr lang="ru-RU" sz="1700" dirty="0" smtClean="0"/>
              <a:t> 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давления.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действующей налоговой системы Российской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Талдомского городского округа в 2024-2026 годах  включают в  себя:</a:t>
            </a:r>
            <a:endParaRPr lang="ru-RU" sz="17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700" dirty="0" smtClean="0">
                <a:solidFill>
                  <a:schemeClr val="bg1"/>
                </a:solidFill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предпринимательской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и среднего предпринимательства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льгот на временной основе и обязательный анализ эффективности их применения.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решению 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следующих  задач: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2540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поиску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09509"/>
              </p:ext>
            </p:extLst>
          </p:nvPr>
        </p:nvGraphicFramePr>
        <p:xfrm>
          <a:off x="0" y="1231901"/>
          <a:ext cx="9906000" cy="5673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156350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27268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производимых на территории Российской Федерации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80408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120 700,0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77968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204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доходы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139 706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09465"/>
            <a:ext cx="9906000" cy="830997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и неналоговых доходов  бюджета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691471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   АДМИНИСТРАЦИИ  ТАЛДОМСКОГО  ГОРОДСКОГО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ОСНОВЕ ПРОЕКТА 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</a:t>
            </a:r>
            <a:endParaRPr lang="ru" sz="140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r>
              <a:rPr lang="ru" sz="1300" b="1" i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ПУБЛИЧНЫЕ  </a:t>
            </a:r>
            <a:r>
              <a:rPr lang="ru" sz="13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СЛУШАНИЯ ПО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ПРОЕКТУ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СОВЕТА  ДЕПУТАТОВ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</a:t>
            </a:r>
            <a:r>
              <a:rPr lang="ru" sz="1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ПЕРИОД  2025  и  </a:t>
            </a: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ГОДОВ» СОСТОЯТСЯ  7 ДЕКАБРЯ 2023 ГОДА В 10.00 ЧАСОВ </a:t>
            </a:r>
          </a:p>
          <a:p>
            <a:pPr algn="ctr">
              <a:lnSpc>
                <a:spcPts val="3840"/>
              </a:lnSpc>
            </a:pPr>
            <a:r>
              <a:rPr lang="ru" sz="13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ЗАЛЕ  ЗАСЕДАНИЙ  АДМИНИСТРАЦИИ  ТАЛДОМСКОГО  ГОРОДСКОГО  ОКРУГА</a:t>
            </a: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3248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рамках работы Межведомственной комиссии по мобилизации доходов бюджета Талдомского 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55846"/>
              </p:ext>
            </p:extLst>
          </p:nvPr>
        </p:nvGraphicFramePr>
        <p:xfrm>
          <a:off x="1" y="4025901"/>
          <a:ext cx="9906000" cy="3323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724444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205141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592881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1354743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9796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316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3 971 101,90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6636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уровней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035 668,90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316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37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-25 874,10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109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71586808"/>
              </p:ext>
            </p:extLst>
          </p:nvPr>
        </p:nvGraphicFramePr>
        <p:xfrm>
          <a:off x="-1" y="1"/>
          <a:ext cx="9906001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8915396" y="1447800"/>
            <a:ext cx="838203" cy="152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28132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2 035 668,90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2 035 668,90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554 187,00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688 492,60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791 989,30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3 971 101,90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7606428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6212242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99541195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92480"/>
              </p:ext>
            </p:extLst>
          </p:nvPr>
        </p:nvGraphicFramePr>
        <p:xfrm>
          <a:off x="0" y="609600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73553"/>
              </p:ext>
            </p:extLst>
          </p:nvPr>
        </p:nvGraphicFramePr>
        <p:xfrm>
          <a:off x="1" y="1580393"/>
          <a:ext cx="9905999" cy="5288851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2 035 668,90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554 187,00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688 492,60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791 989,30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3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619633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01.10.2023г.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01.10.2023г.**(рублей)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2 036 450 000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31 271,31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6 161 930 000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37 500,03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01.10.2023г.)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860742"/>
              </p:ext>
            </p:extLst>
          </p:nvPr>
        </p:nvGraphicFramePr>
        <p:xfrm>
          <a:off x="-1" y="914399"/>
          <a:ext cx="9906000" cy="5984397"/>
        </p:xfrm>
        <a:graphic>
          <a:graphicData uri="http://schemas.openxmlformats.org/drawingml/2006/table">
            <a:tbl>
              <a:tblPr/>
              <a:tblGrid>
                <a:gridCol w="36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518">
                  <a:extLst>
                    <a:ext uri="{9D8B030D-6E8A-4147-A177-3AD203B41FA5}">
                      <a16:colId xmlns:a16="http://schemas.microsoft.com/office/drawing/2014/main" val="659967511"/>
                    </a:ext>
                  </a:extLst>
                </a:gridCol>
                <a:gridCol w="2157354">
                  <a:extLst>
                    <a:ext uri="{9D8B030D-6E8A-4147-A177-3AD203B41FA5}">
                      <a16:colId xmlns:a16="http://schemas.microsoft.com/office/drawing/2014/main" val="2725055406"/>
                    </a:ext>
                  </a:extLst>
                </a:gridCol>
                <a:gridCol w="505190">
                  <a:extLst>
                    <a:ext uri="{9D8B030D-6E8A-4147-A177-3AD203B41FA5}">
                      <a16:colId xmlns:a16="http://schemas.microsoft.com/office/drawing/2014/main" val="3891603502"/>
                    </a:ext>
                  </a:extLst>
                </a:gridCol>
                <a:gridCol w="569142">
                  <a:extLst>
                    <a:ext uri="{9D8B030D-6E8A-4147-A177-3AD203B41FA5}">
                      <a16:colId xmlns:a16="http://schemas.microsoft.com/office/drawing/2014/main" val="2793506552"/>
                    </a:ext>
                  </a:extLst>
                </a:gridCol>
                <a:gridCol w="638109">
                  <a:extLst>
                    <a:ext uri="{9D8B030D-6E8A-4147-A177-3AD203B41FA5}">
                      <a16:colId xmlns:a16="http://schemas.microsoft.com/office/drawing/2014/main" val="2230709784"/>
                    </a:ext>
                  </a:extLst>
                </a:gridCol>
                <a:gridCol w="640671">
                  <a:extLst>
                    <a:ext uri="{9D8B030D-6E8A-4147-A177-3AD203B41FA5}">
                      <a16:colId xmlns:a16="http://schemas.microsoft.com/office/drawing/2014/main" val="1101552160"/>
                    </a:ext>
                  </a:extLst>
                </a:gridCol>
                <a:gridCol w="649355">
                  <a:extLst>
                    <a:ext uri="{9D8B030D-6E8A-4147-A177-3AD203B41FA5}">
                      <a16:colId xmlns:a16="http://schemas.microsoft.com/office/drawing/2014/main" val="3341844146"/>
                    </a:ext>
                  </a:extLst>
                </a:gridCol>
              </a:tblGrid>
              <a:tr h="55440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601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78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900" b="1" dirty="0">
                          <a:latin typeface="Times New Roman"/>
                        </a:rPr>
                        <a:t>льготы </a:t>
                      </a:r>
                      <a:r>
                        <a:rPr lang="ru" sz="9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97778"/>
                  </a:ext>
                </a:extLst>
              </a:tr>
              <a:tr h="590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9148229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8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24509"/>
                  </a:ext>
                </a:extLst>
              </a:tr>
              <a:tr h="277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8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8840906"/>
                  </a:ext>
                </a:extLst>
              </a:tr>
              <a:tr h="168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8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2365097"/>
                  </a:ext>
                </a:extLst>
              </a:tr>
              <a:tr h="77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8786111"/>
                  </a:ext>
                </a:extLst>
              </a:tr>
              <a:tr h="86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just"/>
                      <a:endParaRPr lang="ru" sz="8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800" b="0" dirty="0" smtClean="0">
                          <a:latin typeface="Times New Roman"/>
                        </a:rPr>
                        <a:t>1,5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02813"/>
                  </a:ext>
                </a:extLst>
              </a:tr>
              <a:tr h="157890">
                <a:tc rowSpan="1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5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4245058"/>
                  </a:ext>
                </a:extLst>
              </a:tr>
              <a:tr h="116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11589"/>
                  </a:ext>
                </a:extLst>
              </a:tr>
              <a:tr h="6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9294452"/>
                  </a:ext>
                </a:extLst>
              </a:tr>
              <a:tr h="71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730561"/>
                  </a:ext>
                </a:extLst>
              </a:tr>
              <a:tr h="383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704035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0627"/>
                  </a:ext>
                </a:extLst>
              </a:tr>
              <a:tr h="133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8254244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874477"/>
                  </a:ext>
                </a:extLst>
              </a:tr>
              <a:tr h="1504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585212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437227"/>
                  </a:ext>
                </a:extLst>
              </a:tr>
              <a:tr h="576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3764986"/>
                  </a:ext>
                </a:extLst>
              </a:tr>
              <a:tr h="25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85053"/>
                  </a:ext>
                </a:extLst>
              </a:tr>
              <a:tr h="138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379990"/>
                  </a:ext>
                </a:extLst>
              </a:tr>
              <a:tr h="434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5924839"/>
                  </a:ext>
                </a:extLst>
              </a:tr>
              <a:tr h="451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0,3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9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2089518"/>
                  </a:ext>
                </a:extLst>
              </a:tr>
              <a:tr h="314367"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80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</a:t>
                      </a:r>
                      <a:r>
                        <a:rPr lang="ru" sz="700" b="1" dirty="0">
                          <a:latin typeface="Times New Roman"/>
                        </a:rPr>
                        <a:t>самоуправления </a:t>
                      </a:r>
                      <a:r>
                        <a:rPr lang="ru" sz="70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7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8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9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9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62381"/>
              </p:ext>
            </p:extLst>
          </p:nvPr>
        </p:nvGraphicFramePr>
        <p:xfrm>
          <a:off x="0" y="1665838"/>
          <a:ext cx="9906000" cy="5192162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80752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77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819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п.4.5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64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868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737616"/>
            <a:ext cx="1044527" cy="2804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55182"/>
              </p:ext>
            </p:extLst>
          </p:nvPr>
        </p:nvGraphicFramePr>
        <p:xfrm>
          <a:off x="0" y="927101"/>
          <a:ext cx="9906001" cy="6033981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:a16="http://schemas.microsoft.com/office/drawing/2014/main" val="3247251429"/>
                    </a:ext>
                  </a:extLst>
                </a:gridCol>
                <a:gridCol w="919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574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317,87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2781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870,46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7074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868,25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471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365659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74244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567473"/>
              </p:ext>
            </p:extLst>
          </p:nvPr>
        </p:nvGraphicFramePr>
        <p:xfrm>
          <a:off x="-2" y="711201"/>
          <a:ext cx="9906003" cy="6212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:a16="http://schemas.microsoft.com/office/drawing/2014/main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177129"/>
                  </a:ext>
                </a:extLst>
              </a:tr>
              <a:tr h="156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428 632,240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1 449 317,870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108 290,000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10 266,900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62 879,000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35 835,900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129 870,460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107,21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325 762,710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69027"/>
              </p:ext>
            </p:extLst>
          </p:nvPr>
        </p:nvGraphicFramePr>
        <p:xfrm>
          <a:off x="-1" y="-1"/>
          <a:ext cx="9906001" cy="6844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1578">
                  <a:extLst>
                    <a:ext uri="{9D8B030D-6E8A-4147-A177-3AD203B41FA5}">
                      <a16:colId xmlns:a16="http://schemas.microsoft.com/office/drawing/2014/main" val="1683787497"/>
                    </a:ext>
                  </a:extLst>
                </a:gridCol>
                <a:gridCol w="897613">
                  <a:extLst>
                    <a:ext uri="{9D8B030D-6E8A-4147-A177-3AD203B41FA5}">
                      <a16:colId xmlns:a16="http://schemas.microsoft.com/office/drawing/2014/main" val="2894959744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8725671"/>
                    </a:ext>
                  </a:extLst>
                </a:gridCol>
                <a:gridCol w="863537">
                  <a:extLst>
                    <a:ext uri="{9D8B030D-6E8A-4147-A177-3AD203B41FA5}">
                      <a16:colId xmlns:a16="http://schemas.microsoft.com/office/drawing/2014/main" val="1737778028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3647051922"/>
                    </a:ext>
                  </a:extLst>
                </a:gridCol>
                <a:gridCol w="530458">
                  <a:extLst>
                    <a:ext uri="{9D8B030D-6E8A-4147-A177-3AD203B41FA5}">
                      <a16:colId xmlns:a16="http://schemas.microsoft.com/office/drawing/2014/main" val="3597063409"/>
                    </a:ext>
                  </a:extLst>
                </a:gridCol>
                <a:gridCol w="937554">
                  <a:extLst>
                    <a:ext uri="{9D8B030D-6E8A-4147-A177-3AD203B41FA5}">
                      <a16:colId xmlns:a16="http://schemas.microsoft.com/office/drawing/2014/main" val="1625253333"/>
                    </a:ext>
                  </a:extLst>
                </a:gridCol>
                <a:gridCol w="592139">
                  <a:extLst>
                    <a:ext uri="{9D8B030D-6E8A-4147-A177-3AD203B41FA5}">
                      <a16:colId xmlns:a16="http://schemas.microsoft.com/office/drawing/2014/main" val="1884573845"/>
                    </a:ext>
                  </a:extLst>
                </a:gridCol>
                <a:gridCol w="949891">
                  <a:extLst>
                    <a:ext uri="{9D8B030D-6E8A-4147-A177-3AD203B41FA5}">
                      <a16:colId xmlns:a16="http://schemas.microsoft.com/office/drawing/2014/main" val="1113220174"/>
                    </a:ext>
                  </a:extLst>
                </a:gridCol>
                <a:gridCol w="592140">
                  <a:extLst>
                    <a:ext uri="{9D8B030D-6E8A-4147-A177-3AD203B41FA5}">
                      <a16:colId xmlns:a16="http://schemas.microsoft.com/office/drawing/2014/main" val="3134955637"/>
                    </a:ext>
                  </a:extLst>
                </a:gridCol>
              </a:tblGrid>
              <a:tr h="9649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35 982,700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8957260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517 718,510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70,43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355908"/>
                  </a:ext>
                </a:extLst>
              </a:tr>
              <a:tr h="545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45 388,000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631299"/>
                  </a:ext>
                </a:extLst>
              </a:tr>
              <a:tr h="545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874987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445 370,400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7062322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307 868,250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096459"/>
                  </a:ext>
                </a:extLst>
              </a:tr>
              <a:tr h="435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3 955 313,580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0941093"/>
                  </a:ext>
                </a:extLst>
              </a:tr>
              <a:tr h="566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5088649"/>
                  </a:ext>
                </a:extLst>
              </a:tr>
              <a:tr h="4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32 499,620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199542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41 662,420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7055576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97522"/>
                  </a:ext>
                </a:extLst>
              </a:tr>
              <a:tr h="569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42212"/>
              </p:ext>
            </p:extLst>
          </p:nvPr>
        </p:nvGraphicFramePr>
        <p:xfrm>
          <a:off x="1" y="927101"/>
          <a:ext cx="9905997" cy="6007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217">
                  <a:extLst>
                    <a:ext uri="{9D8B030D-6E8A-4147-A177-3AD203B41FA5}">
                      <a16:colId xmlns:a16="http://schemas.microsoft.com/office/drawing/2014/main" val="4294288362"/>
                    </a:ext>
                  </a:extLst>
                </a:gridCol>
                <a:gridCol w="1015154">
                  <a:extLst>
                    <a:ext uri="{9D8B030D-6E8A-4147-A177-3AD203B41FA5}">
                      <a16:colId xmlns:a16="http://schemas.microsoft.com/office/drawing/2014/main" val="1828055134"/>
                    </a:ext>
                  </a:extLst>
                </a:gridCol>
                <a:gridCol w="1059255">
                  <a:extLst>
                    <a:ext uri="{9D8B030D-6E8A-4147-A177-3AD203B41FA5}">
                      <a16:colId xmlns:a16="http://schemas.microsoft.com/office/drawing/2014/main" val="900955546"/>
                    </a:ext>
                  </a:extLst>
                </a:gridCol>
                <a:gridCol w="1098487">
                  <a:extLst>
                    <a:ext uri="{9D8B030D-6E8A-4147-A177-3AD203B41FA5}">
                      <a16:colId xmlns:a16="http://schemas.microsoft.com/office/drawing/2014/main" val="2224229186"/>
                    </a:ext>
                  </a:extLst>
                </a:gridCol>
                <a:gridCol w="1186758">
                  <a:extLst>
                    <a:ext uri="{9D8B030D-6E8A-4147-A177-3AD203B41FA5}">
                      <a16:colId xmlns:a16="http://schemas.microsoft.com/office/drawing/2014/main" val="2082035626"/>
                    </a:ext>
                  </a:extLst>
                </a:gridCol>
                <a:gridCol w="1020528">
                  <a:extLst>
                    <a:ext uri="{9D8B030D-6E8A-4147-A177-3AD203B41FA5}">
                      <a16:colId xmlns:a16="http://schemas.microsoft.com/office/drawing/2014/main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981,73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03468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2912443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3060231"/>
                  </a:ext>
                </a:extLst>
              </a:tr>
              <a:tr h="45747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97812955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46352"/>
              </p:ext>
            </p:extLst>
          </p:nvPr>
        </p:nvGraphicFramePr>
        <p:xfrm>
          <a:off x="0" y="3124201"/>
          <a:ext cx="9906000" cy="3708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0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144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56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-3 981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15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3 996 976,00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–25 874,10 тыс. руб.----------------------------------------------------------  1,34 %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88991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8803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44318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964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Планируемые 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32541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33331"/>
            <a:ext cx="990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Глоссарий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5-10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год,  плановые показатели в 2023 году и прогноз на 2024 год т плановый период 2025-2026 годов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11-13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14-20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Информация  о выполнении  основных характеристик бюджета Талдомского  городского округа в сравнении с предыдущими годами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21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динамике (фактические значения за 2022 год  в сравнении с плановыми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значениями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2024-2026 годов)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22-28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29 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8481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 округе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30-31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241799"/>
            <a:ext cx="990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с указанием планируемых целевых показателей  муниципальных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 значения за 2022 год  в сравнении с плановыми назначениями  в 2023 году и прогноз на 2024 год  и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плановый период  2025-2026 годов)                                                                                                                                                                                 32-76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9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 Информация о расходах бюджета с учетом интересов целевых групп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     77-88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10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 на 2024 год  и на плановый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89-99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100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0309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62234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31823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5598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Планируемые 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76795"/>
              </p:ext>
            </p:extLst>
          </p:nvPr>
        </p:nvGraphicFramePr>
        <p:xfrm>
          <a:off x="-1" y="1397283"/>
          <a:ext cx="9906000" cy="5460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19973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лет,получающих дополнительное образование,в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детей-инвалидов,которым созданы условия для получения качественного начального общего,основного общего,среднего общего образования,в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   Планируемые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24470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65761"/>
              </p:ext>
            </p:extLst>
          </p:nvPr>
        </p:nvGraphicFramePr>
        <p:xfrm>
          <a:off x="0" y="1404573"/>
          <a:ext cx="9906001" cy="545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val="792125888"/>
                    </a:ext>
                  </a:extLst>
                </a:gridCol>
              </a:tblGrid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749098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0187370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256446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98479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98151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3515599"/>
                  </a:ext>
                </a:extLst>
              </a:tr>
              <a:tr h="9006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954165"/>
                  </a:ext>
                </a:extLst>
              </a:tr>
              <a:tr h="1257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712600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66173"/>
              </p:ext>
            </p:extLst>
          </p:nvPr>
        </p:nvGraphicFramePr>
        <p:xfrm>
          <a:off x="1" y="1404783"/>
          <a:ext cx="9895436" cy="54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:a16="http://schemas.microsoft.com/office/drawing/2014/main" val="3523081052"/>
                    </a:ext>
                  </a:extLst>
                </a:gridCol>
              </a:tblGrid>
              <a:tr h="250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  <a:tr h="316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5204947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0966277"/>
                  </a:ext>
                </a:extLst>
              </a:tr>
              <a:tr h="6261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912082"/>
                  </a:ext>
                </a:extLst>
              </a:tr>
              <a:tr h="73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57512"/>
                  </a:ext>
                </a:extLst>
              </a:tr>
              <a:tr h="46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4391969"/>
                  </a:ext>
                </a:extLst>
              </a:tr>
              <a:tr h="738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477154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454025"/>
                  </a:ext>
                </a:extLst>
              </a:tr>
              <a:tr h="5549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67413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2365649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2749685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</a:t>
            </a:r>
            <a:r>
              <a:rPr lang="ru" sz="1500" i="1" dirty="0">
                <a:latin typeface="Times New Roman"/>
              </a:rPr>
              <a:t>тва, за исключением средств, являющихся источниками финансирования </a:t>
            </a:r>
            <a:r>
              <a:rPr lang="ru" sz="1500" i="1" dirty="0" smtClean="0">
                <a:latin typeface="Times New Roman"/>
              </a:rPr>
              <a:t>дефицита бюджета</a:t>
            </a:r>
            <a:endParaRPr lang="ru" sz="1500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0" y="3111500"/>
            <a:ext cx="13335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84836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4724400"/>
            <a:ext cx="1219199" cy="12573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92835"/>
              </p:ext>
            </p:extLst>
          </p:nvPr>
        </p:nvGraphicFramePr>
        <p:xfrm>
          <a:off x="-1" y="1253448"/>
          <a:ext cx="9906000" cy="560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26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7402301"/>
                  </a:ext>
                </a:extLst>
              </a:tr>
              <a:tr h="283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07438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2485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04580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5457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58115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61644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16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82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3623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3830"/>
              </p:ext>
            </p:extLst>
          </p:nvPr>
        </p:nvGraphicFramePr>
        <p:xfrm>
          <a:off x="-1" y="1253448"/>
          <a:ext cx="9906000" cy="5707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5277144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589399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626724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70562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44502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548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8472833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неэнергоэффективных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441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9826597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552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0266712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7321523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822137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54015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7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250901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212560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561677">
                  <a:extLst>
                    <a:ext uri="{9D8B030D-6E8A-4147-A177-3AD203B41FA5}">
                      <a16:colId xmlns:a16="http://schemas.microsoft.com/office/drawing/2014/main" val="1378377750"/>
                    </a:ext>
                  </a:extLst>
                </a:gridCol>
                <a:gridCol w="697090">
                  <a:extLst>
                    <a:ext uri="{9D8B030D-6E8A-4147-A177-3AD203B41FA5}">
                      <a16:colId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val="1456664768"/>
                    </a:ext>
                  </a:extLst>
                </a:gridCol>
                <a:gridCol w="632773">
                  <a:extLst>
                    <a:ext uri="{9D8B030D-6E8A-4147-A177-3AD203B41FA5}">
                      <a16:colId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7 819,83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8 500,15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9 018,7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4470400"/>
            <a:ext cx="43561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14720"/>
              </p:ext>
            </p:extLst>
          </p:nvPr>
        </p:nvGraphicFramePr>
        <p:xfrm>
          <a:off x="1" y="1085783"/>
          <a:ext cx="9906001" cy="5772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:a16="http://schemas.microsoft.com/office/drawing/2014/main" val="1179755552"/>
                    </a:ext>
                  </a:extLst>
                </a:gridCol>
              </a:tblGrid>
              <a:tr h="5580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61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891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841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43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70854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5178611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07200" y="964861"/>
            <a:ext cx="30988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07200" y="2730500"/>
            <a:ext cx="3098800" cy="179242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9906000" y="5089476"/>
            <a:ext cx="1537580" cy="276999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783057" y="5853034"/>
            <a:ext cx="3224543" cy="830997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769099" y="4419600"/>
            <a:ext cx="3136899" cy="143675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84914"/>
              </p:ext>
            </p:extLst>
          </p:nvPr>
        </p:nvGraphicFramePr>
        <p:xfrm>
          <a:off x="0" y="1087816"/>
          <a:ext cx="9906000" cy="577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:a16="http://schemas.microsoft.com/office/drawing/2014/main" val="3626156557"/>
                    </a:ext>
                  </a:extLst>
                </a:gridCol>
              </a:tblGrid>
              <a:tr h="46251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71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170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3424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12272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60567"/>
              </p:ext>
            </p:extLst>
          </p:nvPr>
        </p:nvGraphicFramePr>
        <p:xfrm>
          <a:off x="1" y="1149791"/>
          <a:ext cx="9905999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31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20287">
                  <a:extLst>
                    <a:ext uri="{9D8B030D-6E8A-4147-A177-3AD203B41FA5}">
                      <a16:colId xmlns:a16="http://schemas.microsoft.com/office/drawing/2014/main" val="3924463800"/>
                    </a:ext>
                  </a:extLst>
                </a:gridCol>
                <a:gridCol w="1393733">
                  <a:extLst>
                    <a:ext uri="{9D8B030D-6E8A-4147-A177-3AD203B41FA5}">
                      <a16:colId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54064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30193"/>
              </p:ext>
            </p:extLst>
          </p:nvPr>
        </p:nvGraphicFramePr>
        <p:xfrm>
          <a:off x="0" y="1054100"/>
          <a:ext cx="9905999" cy="5803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:a16="http://schemas.microsoft.com/office/drawing/2014/main" val="3901838471"/>
                    </a:ext>
                  </a:extLst>
                </a:gridCol>
              </a:tblGrid>
              <a:tr h="46173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9425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04741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662449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422937"/>
              </p:ext>
            </p:extLst>
          </p:nvPr>
        </p:nvGraphicFramePr>
        <p:xfrm>
          <a:off x="1" y="1155699"/>
          <a:ext cx="9906001" cy="57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:a16="http://schemas.microsoft.com/office/drawing/2014/main" val="2489863486"/>
                    </a:ext>
                  </a:extLst>
                </a:gridCol>
              </a:tblGrid>
              <a:tr h="4514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34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94115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2187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17440"/>
              </p:ext>
            </p:extLst>
          </p:nvPr>
        </p:nvGraphicFramePr>
        <p:xfrm>
          <a:off x="1" y="1079500"/>
          <a:ext cx="990599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52378">
                  <a:extLst>
                    <a:ext uri="{9D8B030D-6E8A-4147-A177-3AD203B41FA5}">
                      <a16:colId xmlns:a16="http://schemas.microsoft.com/office/drawing/2014/main" val="4255974964"/>
                    </a:ext>
                  </a:extLst>
                </a:gridCol>
                <a:gridCol w="1551769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30958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76767">
                  <a:extLst>
                    <a:ext uri="{9D8B030D-6E8A-4147-A177-3AD203B41FA5}">
                      <a16:colId xmlns:a16="http://schemas.microsoft.com/office/drawing/2014/main" val="949284403"/>
                    </a:ext>
                  </a:extLst>
                </a:gridCol>
                <a:gridCol w="355997">
                  <a:extLst>
                    <a:ext uri="{9D8B030D-6E8A-4147-A177-3AD203B41FA5}">
                      <a16:colId xmlns:a16="http://schemas.microsoft.com/office/drawing/2014/main" val="109960534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960140188"/>
                    </a:ext>
                  </a:extLst>
                </a:gridCol>
                <a:gridCol w="671308">
                  <a:extLst>
                    <a:ext uri="{9D8B030D-6E8A-4147-A177-3AD203B41FA5}">
                      <a16:colId xmlns:a16="http://schemas.microsoft.com/office/drawing/2014/main" val="3847229535"/>
                    </a:ext>
                  </a:extLst>
                </a:gridCol>
                <a:gridCol w="386969">
                  <a:extLst>
                    <a:ext uri="{9D8B030D-6E8A-4147-A177-3AD203B41FA5}">
                      <a16:colId xmlns:a16="http://schemas.microsoft.com/office/drawing/2014/main" val="1547799199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3287136417"/>
                    </a:ext>
                  </a:extLst>
                </a:gridCol>
                <a:gridCol w="843762">
                  <a:extLst>
                    <a:ext uri="{9D8B030D-6E8A-4147-A177-3AD203B41FA5}">
                      <a16:colId xmlns:a16="http://schemas.microsoft.com/office/drawing/2014/main" val="605038609"/>
                    </a:ext>
                  </a:extLst>
                </a:gridCol>
                <a:gridCol w="383022">
                  <a:extLst>
                    <a:ext uri="{9D8B030D-6E8A-4147-A177-3AD203B41FA5}">
                      <a16:colId xmlns:a16="http://schemas.microsoft.com/office/drawing/2014/main" val="104392221"/>
                    </a:ext>
                  </a:extLst>
                </a:gridCol>
                <a:gridCol w="618374">
                  <a:extLst>
                    <a:ext uri="{9D8B030D-6E8A-4147-A177-3AD203B41FA5}">
                      <a16:colId xmlns:a16="http://schemas.microsoft.com/office/drawing/2014/main" val="6250391"/>
                    </a:ext>
                  </a:extLst>
                </a:gridCol>
                <a:gridCol w="255309">
                  <a:extLst>
                    <a:ext uri="{9D8B030D-6E8A-4147-A177-3AD203B41FA5}">
                      <a16:colId xmlns:a16="http://schemas.microsoft.com/office/drawing/2014/main" val="3950558090"/>
                    </a:ext>
                  </a:extLst>
                </a:gridCol>
                <a:gridCol w="243466">
                  <a:extLst>
                    <a:ext uri="{9D8B030D-6E8A-4147-A177-3AD203B41FA5}">
                      <a16:colId xmlns:a16="http://schemas.microsoft.com/office/drawing/2014/main" val="4160460830"/>
                    </a:ext>
                  </a:extLst>
                </a:gridCol>
                <a:gridCol w="117442">
                  <a:extLst>
                    <a:ext uri="{9D8B030D-6E8A-4147-A177-3AD203B41FA5}">
                      <a16:colId xmlns:a16="http://schemas.microsoft.com/office/drawing/2014/main" val="636302268"/>
                    </a:ext>
                  </a:extLst>
                </a:gridCol>
                <a:gridCol w="315662">
                  <a:extLst>
                    <a:ext uri="{9D8B030D-6E8A-4147-A177-3AD203B41FA5}">
                      <a16:colId xmlns:a16="http://schemas.microsoft.com/office/drawing/2014/main" val="2287790315"/>
                    </a:ext>
                  </a:extLst>
                </a:gridCol>
              </a:tblGrid>
              <a:tr h="3503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72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64920">
                <a:tc gridSpan="17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5761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4991100"/>
            <a:ext cx="4051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29339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90205" y="804673"/>
            <a:ext cx="705644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119839"/>
              </p:ext>
            </p:extLst>
          </p:nvPr>
        </p:nvGraphicFramePr>
        <p:xfrm>
          <a:off x="0" y="1545337"/>
          <a:ext cx="9906000" cy="5402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7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63528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389466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5989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990863">
                  <a:extLst>
                    <a:ext uri="{9D8B030D-6E8A-4147-A177-3AD203B41FA5}">
                      <a16:colId xmlns:a16="http://schemas.microsoft.com/office/drawing/2014/main" val="3875442439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346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9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9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4100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парке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количества парков культуры и отдыха на территории Московской области,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благоустроены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зоны для досуга и отдыха населения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9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32300"/>
            <a:ext cx="4096512" cy="2425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12" y="4432300"/>
            <a:ext cx="4209288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55910"/>
              </p:ext>
            </p:extLst>
          </p:nvPr>
        </p:nvGraphicFramePr>
        <p:xfrm>
          <a:off x="0" y="1716518"/>
          <a:ext cx="9906001" cy="510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 подготовки школьников, развитие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технологических и гуманитарных навыков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279900"/>
            <a:ext cx="4236720" cy="2578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279900"/>
            <a:ext cx="3919961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153932"/>
              </p:ext>
            </p:extLst>
          </p:nvPr>
        </p:nvGraphicFramePr>
        <p:xfrm>
          <a:off x="1" y="1874519"/>
          <a:ext cx="9906001" cy="50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34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91988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2696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36195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7182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5659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95269">
                  <a:extLst>
                    <a:ext uri="{9D8B030D-6E8A-4147-A177-3AD203B41FA5}">
                      <a16:colId xmlns:a16="http://schemas.microsoft.com/office/drawing/2014/main" val="2771071445"/>
                    </a:ext>
                  </a:extLst>
                </a:gridCol>
                <a:gridCol w="186866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75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02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97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окружающей среде </a:t>
                      </a: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экологической безопасности жителям Талдомского городского округа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0" y="4584700"/>
            <a:ext cx="3680210" cy="2273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37338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80575"/>
              </p:ext>
            </p:extLst>
          </p:nvPr>
        </p:nvGraphicFramePr>
        <p:xfrm>
          <a:off x="0" y="1772915"/>
          <a:ext cx="9906003" cy="510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Улучшение качества водоснабжения более чем для 1800 жителей Талдомского округа</a:t>
                      </a:r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9547"/>
              </p:ext>
            </p:extLst>
          </p:nvPr>
        </p:nvGraphicFramePr>
        <p:xfrm>
          <a:off x="1" y="1878173"/>
          <a:ext cx="9905999" cy="498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досуга детей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61952"/>
              </p:ext>
            </p:extLst>
          </p:nvPr>
        </p:nvGraphicFramePr>
        <p:xfrm>
          <a:off x="0" y="1878172"/>
          <a:ext cx="9906002" cy="501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комфортного пребывания жителей</a:t>
                      </a:r>
                    </a:p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на общественной территории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44175"/>
            <a:ext cx="2857500" cy="2313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559300"/>
            <a:ext cx="29591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944007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01.20»Благоучтройство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Первомайская- 2 этап  </a:t>
                      </a:r>
                      <a:r>
                        <a:rPr lang="ru-RU" sz="12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  <a:endParaRPr lang="ru-RU" sz="1200" b="0" i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10051,04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комфортного пребывания жителей</a:t>
                      </a:r>
                    </a:p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на общественной территории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photo_2023-01-20_10-06-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300" y="4483100"/>
            <a:ext cx="3187700" cy="237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470400"/>
            <a:ext cx="2755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66594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7164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01.20»Благоучтройство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комфортного пребывания жителей</a:t>
                      </a:r>
                    </a:p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на общественной территории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406900"/>
            <a:ext cx="58293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8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68116"/>
              </p:ext>
            </p:extLst>
          </p:nvPr>
        </p:nvGraphicFramePr>
        <p:xfrm>
          <a:off x="1" y="1878172"/>
          <a:ext cx="9906002" cy="498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комфортного проживания жителей</a:t>
                      </a:r>
                    </a:p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46302"/>
              </p:ext>
            </p:extLst>
          </p:nvPr>
        </p:nvGraphicFramePr>
        <p:xfrm>
          <a:off x="1" y="1878173"/>
          <a:ext cx="9895374" cy="500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комфортного проживания жителей</a:t>
                      </a:r>
                    </a:p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08759"/>
              </p:ext>
            </p:extLst>
          </p:nvPr>
        </p:nvGraphicFramePr>
        <p:xfrm>
          <a:off x="-25399" y="1878172"/>
          <a:ext cx="9931402" cy="498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8 987,28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Приведение подъездов Талдомского городского округа к нормативному состоянию, повышение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качества жизни населения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45" y="4813300"/>
            <a:ext cx="2847655" cy="204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18746</TotalTime>
  <Words>22032</Words>
  <Application>Microsoft Office PowerPoint</Application>
  <PresentationFormat>Лист A4 (210x297 мм)</PresentationFormat>
  <Paragraphs>6797</Paragraphs>
  <Slides>100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–25 874,10 тыс. руб.----------------------------------------------------------  1,34 %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2089</cp:revision>
  <cp:lastPrinted>2023-11-15T11:20:25Z</cp:lastPrinted>
  <dcterms:modified xsi:type="dcterms:W3CDTF">2023-11-15T11:20:59Z</dcterms:modified>
</cp:coreProperties>
</file>